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90" r:id="rId4"/>
    <p:sldId id="310" r:id="rId5"/>
    <p:sldId id="309" r:id="rId6"/>
    <p:sldId id="311" r:id="rId7"/>
    <p:sldId id="312" r:id="rId8"/>
    <p:sldId id="313" r:id="rId9"/>
    <p:sldId id="314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26" r:id="rId23"/>
    <p:sldId id="331" r:id="rId24"/>
    <p:sldId id="332" r:id="rId25"/>
    <p:sldId id="333" r:id="rId26"/>
    <p:sldId id="328" r:id="rId27"/>
    <p:sldId id="329" r:id="rId28"/>
    <p:sldId id="330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/>
    <p:restoredTop sz="96296"/>
  </p:normalViewPr>
  <p:slideViewPr>
    <p:cSldViewPr snapToGrid="0" snapToObjects="1">
      <p:cViewPr varScale="1">
        <p:scale>
          <a:sx n="107" d="100"/>
          <a:sy n="10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31/12/2022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31/12/2022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31/12/2022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31/12/2022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63031794-713B-C7BA-16A3-86AC88DBE4C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Node and MongoDB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D6E84-F750-CE05-55C0-612CCB78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7EE22-0590-4F7F-7105-11CEAE3E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E9DF8-ECF2-4701-A904-0CC59E3F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VN" dirty="0"/>
              <a:t>reate a simple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B2B7C6-A99E-B98F-2FF2-EE41F91F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0869"/>
            <a:ext cx="11180064" cy="4627563"/>
          </a:xfrm>
        </p:spPr>
        <p:txBody>
          <a:bodyPr/>
          <a:lstStyle/>
          <a:p>
            <a:r>
              <a:rPr lang="en-US" dirty="0"/>
              <a:t>Create a new file named </a:t>
            </a:r>
            <a:r>
              <a:rPr lang="en-US" b="1" dirty="0" err="1"/>
              <a:t>index.js</a:t>
            </a:r>
            <a:r>
              <a:rPr lang="en-US" dirty="0"/>
              <a:t> and add the following code to it: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96AF8-FF3D-ED45-070D-201068EB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06832"/>
            <a:ext cx="6754487" cy="3249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8D467-D5FE-84C8-22FA-2B82BB41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29" y="2842363"/>
            <a:ext cx="4611187" cy="3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8D418-0659-F173-B8DB-7978BFDD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7BC69-4631-30DE-D550-951D6D33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05435-2AED-7735-A69B-4B361B2F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605332"/>
            <a:ext cx="11824854" cy="715963"/>
          </a:xfrm>
        </p:spPr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0CBA-F8D1-3E99-432C-1CE1142E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89765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Make sure that your MongoDB server is up and running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C6B1E-BC9C-11C0-EA06-08707F0F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4" y="2186152"/>
            <a:ext cx="7458107" cy="3804744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423B91-B968-BD59-29D9-C406141AF5CD}"/>
              </a:ext>
            </a:extLst>
          </p:cNvPr>
          <p:cNvSpPr/>
          <p:nvPr/>
        </p:nvSpPr>
        <p:spPr>
          <a:xfrm>
            <a:off x="70679" y="2918642"/>
            <a:ext cx="7697184" cy="213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E4886-E6AF-BA6C-91A9-480CA241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15" y="3298248"/>
            <a:ext cx="3821490" cy="2692648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7237B-61BD-6367-6224-A9F5BA4BB263}"/>
              </a:ext>
            </a:extLst>
          </p:cNvPr>
          <p:cNvSpPr txBox="1"/>
          <p:nvPr/>
        </p:nvSpPr>
        <p:spPr>
          <a:xfrm>
            <a:off x="8293975" y="2544184"/>
            <a:ext cx="3376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Original data</a:t>
            </a:r>
            <a:endParaRPr lang="en-V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2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8D418-0659-F173-B8DB-7978BFDD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7BC69-4631-30DE-D550-951D6D33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05435-2AED-7735-A69B-4B361B2F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605332"/>
            <a:ext cx="11824854" cy="715963"/>
          </a:xfrm>
        </p:spPr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E0CBA-F8D1-3E99-432C-1CE1142E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21295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Type the following at the prompt to start the server and see the result. 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9B47E-F463-0BCF-B066-2A9AF409D222}"/>
              </a:ext>
            </a:extLst>
          </p:cNvPr>
          <p:cNvSpPr txBox="1"/>
          <p:nvPr/>
        </p:nvSpPr>
        <p:spPr>
          <a:xfrm>
            <a:off x="838200" y="2024999"/>
            <a:ext cx="2441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808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</a:t>
            </a:r>
            <a:r>
              <a:rPr lang="en-US" sz="25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pm</a:t>
            </a:r>
            <a:r>
              <a:rPr lang="en-US" sz="2500" b="1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start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endParaRPr lang="en-VN" sz="25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10FF60-1356-D4FF-7D0E-7A4E175A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24999"/>
            <a:ext cx="3584271" cy="4368211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7D24AF-550F-4EE8-19E9-16289F344006}"/>
              </a:ext>
            </a:extLst>
          </p:cNvPr>
          <p:cNvSpPr/>
          <p:nvPr/>
        </p:nvSpPr>
        <p:spPr>
          <a:xfrm>
            <a:off x="3087391" y="5333772"/>
            <a:ext cx="4648466" cy="751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DA2D-C76B-663D-20FC-1748C70396CC}"/>
              </a:ext>
            </a:extLst>
          </p:cNvPr>
          <p:cNvSpPr txBox="1"/>
          <p:nvPr/>
        </p:nvSpPr>
        <p:spPr>
          <a:xfrm>
            <a:off x="7826108" y="5465433"/>
            <a:ext cx="3376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new document</a:t>
            </a:r>
            <a:endParaRPr lang="en-VN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5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309904" y="2029897"/>
            <a:ext cx="9572191" cy="20165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CRUD operations on the MongoDB server from Node application</a:t>
            </a:r>
          </a:p>
        </p:txBody>
      </p:sp>
    </p:spTree>
    <p:extLst>
      <p:ext uri="{BB962C8B-B14F-4D97-AF65-F5344CB8AC3E}">
        <p14:creationId xmlns:p14="http://schemas.microsoft.com/office/powerpoint/2010/main" val="162242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a Node Module of Database Operations</a:t>
            </a:r>
            <a:endParaRPr lang="en-VN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FE483-ED12-5661-F998-D74CF8F6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0" y="1549400"/>
            <a:ext cx="11460900" cy="4627563"/>
          </a:xfrm>
        </p:spPr>
        <p:txBody>
          <a:bodyPr>
            <a:normAutofit/>
          </a:bodyPr>
          <a:lstStyle/>
          <a:p>
            <a:r>
              <a:rPr lang="en-US" dirty="0"/>
              <a:t>Create a new file named </a:t>
            </a:r>
            <a:r>
              <a:rPr lang="en-US" b="1" dirty="0" err="1"/>
              <a:t>operations.js</a:t>
            </a:r>
            <a:r>
              <a:rPr lang="en-US" b="1" dirty="0"/>
              <a:t> </a:t>
            </a:r>
            <a:r>
              <a:rPr lang="en-US" dirty="0"/>
              <a:t>that contains a few MongoDB operations:</a:t>
            </a:r>
          </a:p>
          <a:p>
            <a:pPr lvl="1"/>
            <a:r>
              <a:rPr lang="en-US" sz="2500" dirty="0"/>
              <a:t>Create</a:t>
            </a:r>
          </a:p>
          <a:p>
            <a:pPr lvl="1"/>
            <a:r>
              <a:rPr lang="en-US" sz="2500" dirty="0"/>
              <a:t>Read</a:t>
            </a:r>
          </a:p>
          <a:p>
            <a:pPr lvl="1"/>
            <a:r>
              <a:rPr lang="en-US" sz="2500" dirty="0"/>
              <a:t>Update</a:t>
            </a:r>
          </a:p>
          <a:p>
            <a:pPr lvl="1"/>
            <a:r>
              <a:rPr lang="en-US" sz="2500" dirty="0"/>
              <a:t>Delete</a:t>
            </a:r>
            <a:endParaRPr lang="en-VN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074881-DB08-E7A3-7E0F-796F7D63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48" y="2598244"/>
            <a:ext cx="3381704" cy="28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2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8487"/>
            <a:ext cx="11824854" cy="715963"/>
          </a:xfrm>
        </p:spPr>
        <p:txBody>
          <a:bodyPr>
            <a:normAutofit/>
          </a:bodyPr>
          <a:lstStyle/>
          <a:p>
            <a:r>
              <a:rPr lang="en-US" sz="3000" dirty="0"/>
              <a:t>Implementing a Node Module of Database Operations</a:t>
            </a:r>
            <a:endParaRPr lang="en-VN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BD15A-0D9F-A60E-6B2F-5EA795AB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36" y="1360797"/>
            <a:ext cx="6697295" cy="4991549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08B66-8FC9-4327-7DD5-4B4C9D17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87" y="1244600"/>
            <a:ext cx="11180064" cy="4627563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VN" b="1" dirty="0"/>
              <a:t>peration.js:</a:t>
            </a:r>
          </a:p>
        </p:txBody>
      </p:sp>
    </p:spTree>
    <p:extLst>
      <p:ext uri="{BB962C8B-B14F-4D97-AF65-F5344CB8AC3E}">
        <p14:creationId xmlns:p14="http://schemas.microsoft.com/office/powerpoint/2010/main" val="128528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97385-E67C-03BC-CB1F-486A5594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7F649-979E-E605-5244-D2DC309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C0E4D8-68A2-6C57-83CD-208A4DA4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Implementing a Node Module of Database Operations</a:t>
            </a:r>
            <a:endParaRPr lang="en-VN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3590B-DCC4-4A24-0B08-38085D2B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95" y="1428530"/>
            <a:ext cx="8184163" cy="4888186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08B66-8FC9-4327-7DD5-4B4C9D17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65620"/>
            <a:ext cx="11180064" cy="4627563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VN" b="1" dirty="0"/>
              <a:t>peration.js:</a:t>
            </a:r>
          </a:p>
        </p:txBody>
      </p:sp>
    </p:spTree>
    <p:extLst>
      <p:ext uri="{BB962C8B-B14F-4D97-AF65-F5344CB8AC3E}">
        <p14:creationId xmlns:p14="http://schemas.microsoft.com/office/powerpoint/2010/main" val="303425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3E408-CB6F-DA98-38C6-D68DD0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46070-7ADE-D774-71BD-A7B34D9C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BDBB6-EC2F-CD8E-8A93-1EE7B45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Node Module for Database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483A3-5E07-CC4A-309B-F33020F3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Update the file named </a:t>
            </a:r>
            <a:r>
              <a:rPr lang="en-US" b="1" dirty="0" err="1"/>
              <a:t>index.js</a:t>
            </a:r>
            <a:r>
              <a:rPr lang="en-US" b="1" dirty="0"/>
              <a:t> </a:t>
            </a:r>
            <a:r>
              <a:rPr lang="en-US" dirty="0"/>
              <a:t>as follows: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C852B-D6F7-E900-A17E-410E3A8E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35" y="2197043"/>
            <a:ext cx="6769529" cy="4064000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73910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3E408-CB6F-DA98-38C6-D68DD08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46070-7ADE-D774-71BD-A7B34D9C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BDBB6-EC2F-CD8E-8A93-1EE7B45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Using the Node Module for Database Operations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483A3-5E07-CC4A-309B-F33020F3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4986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Update the file named </a:t>
            </a:r>
            <a:r>
              <a:rPr lang="en-US" sz="2500" b="1" dirty="0" err="1"/>
              <a:t>index.js</a:t>
            </a:r>
            <a:r>
              <a:rPr lang="en-US" sz="2500" b="1" dirty="0"/>
              <a:t> </a:t>
            </a:r>
            <a:r>
              <a:rPr lang="en-US" sz="2500" dirty="0"/>
              <a:t>as follows:</a:t>
            </a:r>
            <a:endParaRPr lang="en-VN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63CDF-7D49-7D6C-B8EA-BE4953FA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53" y="1881735"/>
            <a:ext cx="6655747" cy="4445174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77591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06D90-441A-9C49-7088-07EC0EFC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79F87-F4C7-8FA3-B43A-3BB2F46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D2D862-6B24-4568-BCE3-53AF8100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6E8F6-D2C0-87D7-D030-5E6B0BBD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86642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Run the server by typing the following at the prompt and observe the results:</a:t>
            </a:r>
            <a:endParaRPr lang="en-VN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0E99A-CD4E-29DE-AE70-DFA37E85AB04}"/>
              </a:ext>
            </a:extLst>
          </p:cNvPr>
          <p:cNvSpPr txBox="1"/>
          <p:nvPr/>
        </p:nvSpPr>
        <p:spPr>
          <a:xfrm>
            <a:off x="838200" y="2392861"/>
            <a:ext cx="2441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808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</a:t>
            </a:r>
            <a:r>
              <a:rPr lang="en-US" sz="25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pm</a:t>
            </a:r>
            <a:r>
              <a:rPr lang="en-US" sz="2500" b="1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start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endParaRPr lang="en-VN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F932-AD6A-5380-506A-2249BEBAEB55}"/>
              </a:ext>
            </a:extLst>
          </p:cNvPr>
          <p:cNvSpPr txBox="1"/>
          <p:nvPr/>
        </p:nvSpPr>
        <p:spPr>
          <a:xfrm>
            <a:off x="2792011" y="4644750"/>
            <a:ext cx="3061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Current data:</a:t>
            </a:r>
            <a:endParaRPr lang="en-VN" sz="28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34A86-85F3-A0FC-EA86-AAFA78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49" y="2139239"/>
            <a:ext cx="4724400" cy="39116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3071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12/31/22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Understand the Node MongoDB Driver 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Configure your Node application to communicate with a MongoDB server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Perform CRUD operations on the MongoDB server from Node application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Callback Hell and Promises</a:t>
            </a:r>
          </a:p>
          <a:p>
            <a:pPr>
              <a:lnSpc>
                <a:spcPct val="15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06D90-441A-9C49-7088-07EC0EFC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79F87-F4C7-8FA3-B43A-3BB2F469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D2D862-6B24-4568-BCE3-53AF8100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/>
              <a:t>Run Node - MongoDB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FDFB33-C8B8-9C02-AC96-111DEC85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69" y="1474623"/>
            <a:ext cx="4030819" cy="493110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7639B-FD7A-BBAE-D4DB-1862B3D4AA4D}"/>
              </a:ext>
            </a:extLst>
          </p:cNvPr>
          <p:cNvSpPr txBox="1"/>
          <p:nvPr/>
        </p:nvSpPr>
        <p:spPr>
          <a:xfrm>
            <a:off x="228600" y="1651929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Added:</a:t>
            </a:r>
            <a:endParaRPr lang="en-VN" sz="2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8BBB2-BAFE-498B-8E96-8CF0569903A0}"/>
              </a:ext>
            </a:extLst>
          </p:cNvPr>
          <p:cNvSpPr/>
          <p:nvPr/>
        </p:nvSpPr>
        <p:spPr>
          <a:xfrm>
            <a:off x="1429407" y="5467285"/>
            <a:ext cx="4711620" cy="786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15243-5E4F-127C-24E1-CB6552EE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68" y="1890456"/>
            <a:ext cx="4424096" cy="440158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D21634-CBD7-832B-50E9-06918B7E5A95}"/>
              </a:ext>
            </a:extLst>
          </p:cNvPr>
          <p:cNvSpPr txBox="1"/>
          <p:nvPr/>
        </p:nvSpPr>
        <p:spPr>
          <a:xfrm>
            <a:off x="6921062" y="1377346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Updated:</a:t>
            </a:r>
            <a:endParaRPr lang="en-VN" sz="25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EA8B4-FC93-8E4F-21F4-4C46FCF49845}"/>
              </a:ext>
            </a:extLst>
          </p:cNvPr>
          <p:cNvSpPr/>
          <p:nvPr/>
        </p:nvSpPr>
        <p:spPr>
          <a:xfrm>
            <a:off x="6882506" y="4424857"/>
            <a:ext cx="4711620" cy="851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7970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309904" y="2029897"/>
            <a:ext cx="9572191" cy="20165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Callback Hell and Promises </a:t>
            </a:r>
          </a:p>
        </p:txBody>
      </p:sp>
    </p:spTree>
    <p:extLst>
      <p:ext uri="{BB962C8B-B14F-4D97-AF65-F5344CB8AC3E}">
        <p14:creationId xmlns:p14="http://schemas.microsoft.com/office/powerpoint/2010/main" val="23235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312CD-BD32-BE16-186C-76813A1C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CF13A-F64F-E36C-B147-312AB8F8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4B0356-28BC-E423-C16D-4DDEB6B1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Callback Hell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E93338-C074-EDA9-39FC-B2CECB42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Heavily nested callback code </a:t>
            </a:r>
          </a:p>
          <a:p>
            <a:pPr lvl="1"/>
            <a:r>
              <a:rPr lang="en-US" dirty="0"/>
              <a:t>Results from our tendency to write code top to bottom </a:t>
            </a:r>
          </a:p>
          <a:p>
            <a:pPr lvl="1"/>
            <a:r>
              <a:rPr lang="en-US" dirty="0"/>
              <a:t>Pyramid of doom</a:t>
            </a:r>
          </a:p>
          <a:p>
            <a:r>
              <a:rPr lang="en-US" dirty="0"/>
              <a:t>Can use promises to tame it </a:t>
            </a:r>
          </a:p>
          <a:p>
            <a:pPr lvl="1"/>
            <a:r>
              <a:rPr lang="en-US" dirty="0"/>
              <a:t>Tries to preserve the top-down appearance of the code </a:t>
            </a:r>
          </a:p>
        </p:txBody>
      </p:sp>
    </p:spTree>
    <p:extLst>
      <p:ext uri="{BB962C8B-B14F-4D97-AF65-F5344CB8AC3E}">
        <p14:creationId xmlns:p14="http://schemas.microsoft.com/office/powerpoint/2010/main" val="16182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F7F14-A481-B696-AC9A-78FD0048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AD7CC-9A1A-7D92-FC80-A5D9B29E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D023E-EF48-0424-860B-998AF4C6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8"/>
            <a:ext cx="11824854" cy="56197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Promise 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B6BA5-5B7E-8FB4-47D9-3E0B09A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115218"/>
            <a:ext cx="11180064" cy="4627563"/>
          </a:xfrm>
        </p:spPr>
        <p:txBody>
          <a:bodyPr/>
          <a:lstStyle/>
          <a:p>
            <a:r>
              <a:rPr lang="en-US" sz="2500" dirty="0"/>
              <a:t>Promise is a mechanism that supports asynchronous computation </a:t>
            </a:r>
          </a:p>
          <a:p>
            <a:r>
              <a:rPr lang="en-US" sz="2500" dirty="0"/>
              <a:t>Proxy for a value not necessarily known when the promise is created: </a:t>
            </a:r>
          </a:p>
          <a:p>
            <a:pPr lvl="1"/>
            <a:r>
              <a:rPr lang="en-US" sz="2300" dirty="0"/>
              <a:t>It represents a value that may be available now, or in the future, or never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3ED4C6-8D82-6534-48A9-C95150571AF3}"/>
              </a:ext>
            </a:extLst>
          </p:cNvPr>
          <p:cNvSpPr/>
          <p:nvPr/>
        </p:nvSpPr>
        <p:spPr>
          <a:xfrm>
            <a:off x="4381499" y="3188575"/>
            <a:ext cx="2649921" cy="77513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</a:rPr>
              <a:t>(pending)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2EC9D6-EDE1-AE3F-10FA-9B7F91024DB5}"/>
              </a:ext>
            </a:extLst>
          </p:cNvPr>
          <p:cNvSpPr/>
          <p:nvPr/>
        </p:nvSpPr>
        <p:spPr>
          <a:xfrm>
            <a:off x="1118038" y="4855779"/>
            <a:ext cx="3061138" cy="887002"/>
          </a:xfrm>
          <a:prstGeom prst="roundRect">
            <a:avLst/>
          </a:prstGeom>
          <a:noFill/>
          <a:ln w="28575">
            <a:solidFill>
              <a:srgbClr val="4E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(resolved/fulfilled)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398BFAD-F8E1-B36D-7FA0-872AB9DF7CB8}"/>
              </a:ext>
            </a:extLst>
          </p:cNvPr>
          <p:cNvSpPr/>
          <p:nvPr/>
        </p:nvSpPr>
        <p:spPr>
          <a:xfrm>
            <a:off x="7390366" y="4850715"/>
            <a:ext cx="3061138" cy="8920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</a:t>
            </a:r>
          </a:p>
          <a:p>
            <a:pPr algn="ctr"/>
            <a:r>
              <a:rPr lang="en-VN" sz="2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(rejected)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691C3-E1AB-AF83-7CCE-546E6C33A1B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706460" y="3963713"/>
            <a:ext cx="3214475" cy="887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572F05-3E5D-5A70-3139-CDFCD5B476F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48607" y="3963713"/>
            <a:ext cx="3057853" cy="892066"/>
          </a:xfrm>
          <a:prstGeom prst="straightConnector1">
            <a:avLst/>
          </a:prstGeom>
          <a:ln w="28575">
            <a:solidFill>
              <a:srgbClr val="4E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2743A7-675E-3DCF-BEDE-A03C3C931880}"/>
              </a:ext>
            </a:extLst>
          </p:cNvPr>
          <p:cNvSpPr txBox="1"/>
          <p:nvPr/>
        </p:nvSpPr>
        <p:spPr>
          <a:xfrm>
            <a:off x="1982842" y="3856943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cs typeface="Arial" panose="020B0604020202020204" pitchFamily="34" charset="0"/>
              </a:rPr>
              <a:t>r</a:t>
            </a:r>
            <a:r>
              <a:rPr lang="en-VN" sz="2500" dirty="0">
                <a:cs typeface="Arial" panose="020B0604020202020204" pitchFamily="34" charset="0"/>
              </a:rPr>
              <a:t>esolve/fulfill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B7428-10C4-0CEA-0720-1EB20CA30B52}"/>
              </a:ext>
            </a:extLst>
          </p:cNvPr>
          <p:cNvSpPr txBox="1"/>
          <p:nvPr/>
        </p:nvSpPr>
        <p:spPr>
          <a:xfrm>
            <a:off x="7148020" y="3856943"/>
            <a:ext cx="3061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cs typeface="Arial" panose="020B0604020202020204" pitchFamily="34" charset="0"/>
              </a:rPr>
              <a:t>r</a:t>
            </a:r>
            <a:r>
              <a:rPr lang="en-VN" sz="2500" dirty="0">
                <a:cs typeface="Arial" panose="020B0604020202020204" pitchFamily="34" charset="0"/>
              </a:rPr>
              <a:t>eject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88FA0-C955-5B67-D41A-911089B736D7}"/>
              </a:ext>
            </a:extLst>
          </p:cNvPr>
          <p:cNvSpPr txBox="1"/>
          <p:nvPr/>
        </p:nvSpPr>
        <p:spPr>
          <a:xfrm>
            <a:off x="3038669" y="5909274"/>
            <a:ext cx="6204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cs typeface="Arial" panose="020B0604020202020204" pitchFamily="34" charset="0"/>
              </a:rPr>
              <a:t>new Promise(function (resolve, reject){…});</a:t>
            </a:r>
            <a:endParaRPr lang="en-VN" sz="25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1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5CDD8-9181-297F-62FB-AA66F2B1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681A80-726E-8A23-01FE-1DAB5193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06F874-8B56-C851-5817-D1F451AB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Promises?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3BB5D-EC6D-B45D-5565-65E9FC93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the callback hell problem </a:t>
            </a:r>
          </a:p>
          <a:p>
            <a:r>
              <a:rPr lang="en-US" dirty="0"/>
              <a:t>Promises can be chained </a:t>
            </a:r>
          </a:p>
          <a:p>
            <a:r>
              <a:rPr lang="en-US" dirty="0"/>
              <a:t>Can immediately return:</a:t>
            </a:r>
          </a:p>
          <a:p>
            <a:pPr lvl="1"/>
            <a:r>
              <a:rPr lang="en-US" dirty="0" err="1"/>
              <a:t>Promise.resolve</a:t>
            </a:r>
            <a:r>
              <a:rPr lang="en-US" dirty="0"/>
              <a:t>(result) </a:t>
            </a:r>
          </a:p>
          <a:p>
            <a:pPr lvl="1"/>
            <a:r>
              <a:rPr lang="en-US" dirty="0" err="1"/>
              <a:t>Promise.reject</a:t>
            </a:r>
            <a:r>
              <a:rPr lang="en-US" dirty="0"/>
              <a:t>(error) </a:t>
            </a:r>
          </a:p>
        </p:txBody>
      </p:sp>
    </p:spTree>
    <p:extLst>
      <p:ext uri="{BB962C8B-B14F-4D97-AF65-F5344CB8AC3E}">
        <p14:creationId xmlns:p14="http://schemas.microsoft.com/office/powerpoint/2010/main" val="412346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03160-6667-9D07-07F6-9C0810D9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73CCA-10DB-413D-EC90-BFF10FD9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03B3DC-5E39-7BEC-9617-AB1B9B61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Consuming Promises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360E92-A149-F3B0-8827-D027DA6D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Consumers of promise are notified of the fulfillment or rejection of the promise </a:t>
            </a:r>
          </a:p>
          <a:p>
            <a:pPr lvl="1"/>
            <a:r>
              <a:rPr lang="en-US" dirty="0"/>
              <a:t>Register the callbacks to handle fulfillment and rejection with the </a:t>
            </a:r>
            <a:r>
              <a:rPr lang="en-US" b="1" dirty="0"/>
              <a:t>.then() </a:t>
            </a:r>
          </a:p>
          <a:p>
            <a:pPr lvl="2"/>
            <a:r>
              <a:rPr lang="en-US" dirty="0"/>
              <a:t>can be chained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.catch() </a:t>
            </a:r>
            <a:r>
              <a:rPr lang="en-US" dirty="0"/>
              <a:t>for handling errors </a:t>
            </a:r>
          </a:p>
          <a:p>
            <a:r>
              <a:rPr lang="en-US" dirty="0"/>
              <a:t>Example </a:t>
            </a:r>
          </a:p>
          <a:p>
            <a:pPr marL="0" indent="0">
              <a:buNone/>
            </a:pPr>
            <a:r>
              <a:rPr lang="en-US" dirty="0"/>
              <a:t>	promise</a:t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.then( () =&gt; { }) </a:t>
            </a:r>
          </a:p>
          <a:p>
            <a:pPr marL="0" indent="0">
              <a:buNone/>
            </a:pPr>
            <a:r>
              <a:rPr lang="en-US" b="1" dirty="0"/>
              <a:t>		.catch( () =&gt; { }); </a:t>
            </a:r>
          </a:p>
        </p:txBody>
      </p:sp>
    </p:spTree>
    <p:extLst>
      <p:ext uri="{BB962C8B-B14F-4D97-AF65-F5344CB8AC3E}">
        <p14:creationId xmlns:p14="http://schemas.microsoft.com/office/powerpoint/2010/main" val="321607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C6AE9-7918-B3B3-267B-D05FAE5B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650D9-44C1-E430-6551-DB045D85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35BC2-36B2-4493-320B-DF5F9C8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operations.js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3D304-3EE8-E020-DCFC-020A7B9E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7" y="1631512"/>
            <a:ext cx="6776545" cy="464851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81150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C6AE9-7918-B3B3-267B-D05FAE5B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650D9-44C1-E430-6551-DB045D85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35BC2-36B2-4493-320B-DF5F9C8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C2F9B-30A6-79CD-5F24-7465CE1F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62" y="1397000"/>
            <a:ext cx="5467503" cy="4877676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388871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BB5FC-3630-3D6C-1A50-C86BD6F3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2D881-BA30-2248-6EA4-018D7434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210675-60B3-60DA-29E5-467D7F6A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Run the node application and see the result </a:t>
            </a:r>
            <a:endParaRPr lang="en-V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952BD-D5ED-1E04-B546-1EEA82C2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30" y="1397000"/>
            <a:ext cx="3078596" cy="4833545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54FBD9-9C73-8FC5-2B96-F8BE06BFBA2C}"/>
              </a:ext>
            </a:extLst>
          </p:cNvPr>
          <p:cNvSpPr/>
          <p:nvPr/>
        </p:nvSpPr>
        <p:spPr>
          <a:xfrm>
            <a:off x="1496082" y="5431760"/>
            <a:ext cx="3804745" cy="64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058A3-0218-4B24-C447-B76EFB23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61" y="1397000"/>
            <a:ext cx="3574059" cy="4730627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403EFC-7D32-E574-0324-4798BAB36686}"/>
              </a:ext>
            </a:extLst>
          </p:cNvPr>
          <p:cNvSpPr/>
          <p:nvPr/>
        </p:nvSpPr>
        <p:spPr>
          <a:xfrm>
            <a:off x="6499717" y="4367049"/>
            <a:ext cx="3804745" cy="793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DB8CA-08BB-FF50-F941-B3B289111A18}"/>
              </a:ext>
            </a:extLst>
          </p:cNvPr>
          <p:cNvSpPr txBox="1"/>
          <p:nvPr/>
        </p:nvSpPr>
        <p:spPr>
          <a:xfrm>
            <a:off x="337316" y="5340515"/>
            <a:ext cx="3061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Added:</a:t>
            </a:r>
            <a:endParaRPr lang="en-VN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83B99-8B9C-52B1-17D6-BEB575C81D60}"/>
              </a:ext>
            </a:extLst>
          </p:cNvPr>
          <p:cNvSpPr txBox="1"/>
          <p:nvPr/>
        </p:nvSpPr>
        <p:spPr>
          <a:xfrm>
            <a:off x="5026820" y="4285727"/>
            <a:ext cx="3061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Updated:</a:t>
            </a:r>
            <a:endParaRPr lang="en-VN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72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Understand to configure Node application to communicate with a MongoDB server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Perform CRUD operations on the MongoDB server from Node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 Callback hell </a:t>
            </a:r>
          </a:p>
          <a:p>
            <a:pPr>
              <a:lnSpc>
                <a:spcPct val="150000"/>
              </a:lnSpc>
            </a:pPr>
            <a:r>
              <a:rPr lang="en-US" dirty="0"/>
              <a:t>Using the Promise to solves the callback hell problem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What Node MongoDB Driver?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89967-A63E-D4FC-569C-50F8555D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BB08D-01CE-8AB1-B0FD-F1B31136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06D4F9-7CBF-854B-54DB-002264F5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What Node MongoDB Driver?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2F24-5E28-2068-5C92-81A5FC459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176281"/>
            <a:ext cx="11180064" cy="53296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Provides a high-level API for a Node application to interact with the MongoDB Server </a:t>
            </a:r>
          </a:p>
          <a:p>
            <a:pPr>
              <a:lnSpc>
                <a:spcPct val="170000"/>
              </a:lnSpc>
            </a:pPr>
            <a:r>
              <a:rPr lang="en-US" dirty="0"/>
              <a:t>Installation: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mongodb</a:t>
            </a:r>
            <a:endParaRPr lang="en-US" b="1" dirty="0"/>
          </a:p>
          <a:p>
            <a:pPr>
              <a:lnSpc>
                <a:spcPct val="170000"/>
              </a:lnSpc>
            </a:pPr>
            <a:r>
              <a:rPr lang="en-US" dirty="0"/>
              <a:t>The Node MongoDB driver supports several operations that can be performed from a Node application: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Connecting to a MongoDB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Inserting, deleting, updating and querying documents </a:t>
            </a:r>
          </a:p>
          <a:p>
            <a:pPr>
              <a:lnSpc>
                <a:spcPct val="170000"/>
              </a:lnSpc>
            </a:pPr>
            <a:r>
              <a:rPr lang="en-US" dirty="0"/>
              <a:t>Supports both callback based and promise based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5603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/>
              <a:t>Installing the Node MongoDB Driver Module</a:t>
            </a:r>
          </a:p>
        </p:txBody>
      </p:sp>
    </p:spTree>
    <p:extLst>
      <p:ext uri="{BB962C8B-B14F-4D97-AF65-F5344CB8AC3E}">
        <p14:creationId xmlns:p14="http://schemas.microsoft.com/office/powerpoint/2010/main" val="112363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folder named </a:t>
            </a:r>
            <a:r>
              <a:rPr lang="en-US" b="1" dirty="0" err="1"/>
              <a:t>node_mongo</a:t>
            </a:r>
            <a:r>
              <a:rPr lang="en-US" dirty="0"/>
              <a:t> and move into the folder.</a:t>
            </a:r>
          </a:p>
          <a:p>
            <a:r>
              <a:rPr lang="en-US" dirty="0"/>
              <a:t>At the prompt, type the following to initialize a </a:t>
            </a:r>
            <a:r>
              <a:rPr lang="en-US" b="1" dirty="0" err="1"/>
              <a:t>package.json</a:t>
            </a:r>
            <a:r>
              <a:rPr lang="en-US" dirty="0"/>
              <a:t> file in the </a:t>
            </a:r>
            <a:r>
              <a:rPr lang="en-US" b="1" dirty="0" err="1"/>
              <a:t>node_mongo</a:t>
            </a:r>
            <a:r>
              <a:rPr lang="en-US" dirty="0"/>
              <a:t> folder:</a:t>
            </a:r>
            <a:endParaRPr lang="en-V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014FE7-D6CD-FBE2-526B-A17FD7FDD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28504"/>
            <a:ext cx="2490952" cy="669353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kumimoji="0" lang="en-US" altLang="en-VN" sz="2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init</a:t>
            </a:r>
            <a:endParaRPr kumimoji="0" lang="en-US" altLang="en-VN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5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the standard defaults suggested until you end up with a </a:t>
            </a:r>
            <a:r>
              <a:rPr lang="en-US" b="1" dirty="0" err="1"/>
              <a:t>package.json</a:t>
            </a:r>
            <a:r>
              <a:rPr lang="en-US" dirty="0"/>
              <a:t> file containing the following: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3B65A-DE03-4F5C-F22C-5A463CC0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16" y="2934410"/>
            <a:ext cx="5245976" cy="33476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0154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9C31A-D351-8351-8D47-11483B6D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B53EB-037B-F6BC-0822-6DEB7886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4D5C-B8CB-8EE0-1084-1311514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Node MongoDB driver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58B7E-AAD5-1E95-778B-0949490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Node MongoDB driver and the Assert module by typing the following at the prompt: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A8BC8-FC41-3264-E6FB-289C58302D1C}"/>
              </a:ext>
            </a:extLst>
          </p:cNvPr>
          <p:cNvSpPr txBox="1"/>
          <p:nvPr/>
        </p:nvSpPr>
        <p:spPr>
          <a:xfrm>
            <a:off x="838199" y="2852823"/>
            <a:ext cx="8337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mongodb</a:t>
            </a:r>
            <a:endParaRPr lang="en-V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0262C-751C-F8B7-4640-4897491B9F26}"/>
              </a:ext>
            </a:extLst>
          </p:cNvPr>
          <p:cNvSpPr txBox="1"/>
          <p:nvPr/>
        </p:nvSpPr>
        <p:spPr>
          <a:xfrm>
            <a:off x="838198" y="3678515"/>
            <a:ext cx="80115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assert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07388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/>
              <a:t>A Simple Node-MongoDB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777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7121</TotalTime>
  <Words>691</Words>
  <Application>Microsoft Macintosh PowerPoint</Application>
  <PresentationFormat>Widescreen</PresentationFormat>
  <Paragraphs>147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.Lucida Grande UI Regular</vt:lpstr>
      <vt:lpstr>Arial</vt:lpstr>
      <vt:lpstr>Calibri</vt:lpstr>
      <vt:lpstr>Menlo</vt:lpstr>
      <vt:lpstr>Wingdings</vt:lpstr>
      <vt:lpstr>Office Theme</vt:lpstr>
      <vt:lpstr>Node and MongoDB</vt:lpstr>
      <vt:lpstr>Objectives</vt:lpstr>
      <vt:lpstr>PowerPoint Presentation</vt:lpstr>
      <vt:lpstr>What Node MongoDB Driver?</vt:lpstr>
      <vt:lpstr>PowerPoint Presentation</vt:lpstr>
      <vt:lpstr>Install the Node MongoDB driver</vt:lpstr>
      <vt:lpstr>Install the Node MongoDB driver</vt:lpstr>
      <vt:lpstr>Install the Node MongoDB driver</vt:lpstr>
      <vt:lpstr>PowerPoint Presentation</vt:lpstr>
      <vt:lpstr>Create a simple Node - MongoDB application</vt:lpstr>
      <vt:lpstr>Run Node - MongoDB application</vt:lpstr>
      <vt:lpstr>Run Node - MongoDB application</vt:lpstr>
      <vt:lpstr>PowerPoint Presentation</vt:lpstr>
      <vt:lpstr>Implementing a Node Module of Database Operations</vt:lpstr>
      <vt:lpstr>Implementing a Node Module of Database Operations</vt:lpstr>
      <vt:lpstr>Implementing a Node Module of Database Operations</vt:lpstr>
      <vt:lpstr>Using the Node Module for Database Operations</vt:lpstr>
      <vt:lpstr>Using the Node Module for Database Operations</vt:lpstr>
      <vt:lpstr>Run Node - MongoDB application</vt:lpstr>
      <vt:lpstr>Run Node - MongoDB application</vt:lpstr>
      <vt:lpstr>PowerPoint Presentation</vt:lpstr>
      <vt:lpstr>Callback Hell</vt:lpstr>
      <vt:lpstr>Promise </vt:lpstr>
      <vt:lpstr>Why Promises? </vt:lpstr>
      <vt:lpstr>Consuming Promises </vt:lpstr>
      <vt:lpstr>Update operations.js</vt:lpstr>
      <vt:lpstr>Update index.js</vt:lpstr>
      <vt:lpstr>Run the node application and see the result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318</cp:revision>
  <dcterms:created xsi:type="dcterms:W3CDTF">2021-08-08T14:50:46Z</dcterms:created>
  <dcterms:modified xsi:type="dcterms:W3CDTF">2022-12-30T19:46:41Z</dcterms:modified>
</cp:coreProperties>
</file>